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735763" cy="9799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7C80"/>
    <a:srgbClr val="FF9999"/>
    <a:srgbClr val="F4F4F4"/>
    <a:srgbClr val="E6D6C3"/>
    <a:srgbClr val="EAE0DE"/>
    <a:srgbClr val="732303"/>
    <a:srgbClr val="5A1B02"/>
    <a:srgbClr val="FFEDC9"/>
    <a:srgbClr val="8E5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944" y="26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1684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1684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2015/9/1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9163" y="1223963"/>
            <a:ext cx="2357437" cy="3308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5" tIns="45213" rIns="90425" bIns="452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16076"/>
            <a:ext cx="5388610" cy="3858607"/>
          </a:xfrm>
          <a:prstGeom prst="rect">
            <a:avLst/>
          </a:prstGeom>
        </p:spPr>
        <p:txBody>
          <a:bodyPr vert="horz" lIns="90425" tIns="45213" rIns="90425" bIns="452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07957"/>
            <a:ext cx="2918830" cy="491683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07957"/>
            <a:ext cx="2918830" cy="491683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3" descr="C:\Users\TSUKAMOTO\Desktop\アスクル\セミナー\セミナー②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681"/>
          <a:stretch/>
        </p:blipFill>
        <p:spPr bwMode="auto">
          <a:xfrm>
            <a:off x="0" y="8907374"/>
            <a:ext cx="7775575" cy="1998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TSUKAMOTO\Desktop\アスクル\セミナー\セミナー②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676"/>
          <a:stretch/>
        </p:blipFill>
        <p:spPr bwMode="auto">
          <a:xfrm>
            <a:off x="0" y="0"/>
            <a:ext cx="7775575" cy="36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180267" y="709889"/>
            <a:ext cx="52325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家計のプロになれる</a:t>
            </a:r>
            <a:r>
              <a:rPr lang="ja-JP" altLang="en-US" sz="2400" dirty="0" smtClean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！再就職に有利！</a:t>
            </a:r>
            <a:endParaRPr lang="ja-JP" altLang="en-US" sz="2400" dirty="0">
              <a:solidFill>
                <a:schemeClr val="accent5">
                  <a:lumMod val="50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28544" y="1271578"/>
            <a:ext cx="8169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国家</a:t>
            </a:r>
            <a:r>
              <a:rPr lang="ja-JP" altLang="en-US" sz="2000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資格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27972" y="1171554"/>
            <a:ext cx="6612708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5000" dirty="0" smtClean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ＦＰ技能士３級資格講座</a:t>
            </a:r>
            <a:endParaRPr lang="ja-JP" altLang="en-US" sz="5000" dirty="0">
              <a:solidFill>
                <a:schemeClr val="accent5">
                  <a:lumMod val="50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203509" y="2103561"/>
            <a:ext cx="3007555" cy="401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こんなかたにオススメ！</a:t>
            </a: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！</a:t>
            </a:r>
          </a:p>
        </p:txBody>
      </p:sp>
      <p:pic>
        <p:nvPicPr>
          <p:cNvPr id="1032" name="Picture 8" descr="C:\Users\TSUKAMOTO\Desktop\アスクル\セミナー\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20" y="2521974"/>
            <a:ext cx="2135940" cy="75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TSUKAMOTO\Desktop\アスクル\セミナー\青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09" y="3328227"/>
            <a:ext cx="2120900" cy="682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918401" y="2608448"/>
            <a:ext cx="15521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600" dirty="0">
                <a:solidFill>
                  <a:schemeClr val="accent5">
                    <a:lumMod val="75000"/>
                  </a:schemeClr>
                </a:solidFill>
              </a:rPr>
              <a:t>家計を見直し、貯蓄</a:t>
            </a:r>
            <a:r>
              <a:rPr lang="ja-JP" altLang="ja-JP" sz="1600" dirty="0" smtClean="0">
                <a:solidFill>
                  <a:schemeClr val="accent5">
                    <a:lumMod val="75000"/>
                  </a:schemeClr>
                </a:solidFill>
              </a:rPr>
              <a:t>したい</a:t>
            </a:r>
            <a:endParaRPr lang="ja-JP" altLang="en-US" sz="1600" dirty="0">
              <a:solidFill>
                <a:schemeClr val="accent5">
                  <a:lumMod val="75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pic>
        <p:nvPicPr>
          <p:cNvPr id="21" name="Picture 9" descr="C:\Users\TSUKAMOTO\Desktop\アスクル\セミナー\青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352" y="2521974"/>
            <a:ext cx="2120900" cy="77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C:\Users\TSUKAMOTO\Desktop\アスクル\セミナー\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478" y="3347698"/>
            <a:ext cx="2133600" cy="66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C:\Users\TSUKAMOTO\Desktop\アスクル\セミナー\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892" y="2521974"/>
            <a:ext cx="2133600" cy="743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2836176" y="2702548"/>
            <a:ext cx="2205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600" dirty="0" smtClean="0">
                <a:solidFill>
                  <a:schemeClr val="bg1"/>
                </a:solidFill>
              </a:rPr>
              <a:t>老後</a:t>
            </a:r>
            <a:r>
              <a:rPr lang="ja-JP" altLang="en-US" sz="1600" dirty="0" smtClean="0">
                <a:solidFill>
                  <a:schemeClr val="bg1"/>
                </a:solidFill>
              </a:rPr>
              <a:t>の生活</a:t>
            </a:r>
            <a:r>
              <a:rPr lang="ja-JP" altLang="ja-JP" sz="1600" dirty="0" smtClean="0">
                <a:solidFill>
                  <a:schemeClr val="bg1"/>
                </a:solidFill>
              </a:rPr>
              <a:t>が</a:t>
            </a:r>
            <a:r>
              <a:rPr lang="ja-JP" altLang="ja-JP" sz="1600" dirty="0">
                <a:solidFill>
                  <a:schemeClr val="bg1"/>
                </a:solidFill>
              </a:rPr>
              <a:t>不安</a:t>
            </a:r>
            <a:endParaRPr lang="ja-JP" altLang="en-US" sz="16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190941" y="2608448"/>
            <a:ext cx="21070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600" dirty="0">
                <a:solidFill>
                  <a:schemeClr val="accent5">
                    <a:lumMod val="75000"/>
                  </a:schemeClr>
                </a:solidFill>
              </a:rPr>
              <a:t>ＦＰ資格（国家資格</a:t>
            </a:r>
            <a:r>
              <a:rPr lang="ja-JP" altLang="ja-JP" sz="1600" dirty="0" smtClean="0">
                <a:solidFill>
                  <a:schemeClr val="accent5">
                    <a:lumMod val="75000"/>
                  </a:schemeClr>
                </a:solidFill>
              </a:rPr>
              <a:t>）</a:t>
            </a:r>
            <a:r>
              <a:rPr lang="en-US" altLang="ja-JP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altLang="ja-JP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ja-JP" altLang="ja-JP" sz="1600" dirty="0" smtClean="0">
                <a:solidFill>
                  <a:schemeClr val="accent5">
                    <a:lumMod val="75000"/>
                  </a:schemeClr>
                </a:solidFill>
              </a:rPr>
              <a:t>を</a:t>
            </a:r>
            <a:r>
              <a:rPr lang="ja-JP" altLang="ja-JP" sz="1600" dirty="0">
                <a:solidFill>
                  <a:schemeClr val="accent5">
                    <a:lumMod val="75000"/>
                  </a:schemeClr>
                </a:solidFill>
              </a:rPr>
              <a:t>取得したい</a:t>
            </a:r>
            <a:endParaRPr lang="ja-JP" altLang="en-US" sz="1600" dirty="0">
              <a:solidFill>
                <a:schemeClr val="accent5">
                  <a:lumMod val="75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45714" y="3351626"/>
            <a:ext cx="22896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500" dirty="0">
                <a:solidFill>
                  <a:schemeClr val="bg1"/>
                </a:solidFill>
              </a:rPr>
              <a:t>子育てが一段落</a:t>
            </a:r>
            <a:r>
              <a:rPr lang="ja-JP" altLang="ja-JP" sz="1500" dirty="0" smtClean="0">
                <a:solidFill>
                  <a:schemeClr val="bg1"/>
                </a:solidFill>
              </a:rPr>
              <a:t>したら</a:t>
            </a:r>
            <a:r>
              <a:rPr lang="en-US" altLang="ja-JP" sz="1500" dirty="0" smtClean="0">
                <a:solidFill>
                  <a:schemeClr val="bg1"/>
                </a:solidFill>
              </a:rPr>
              <a:t/>
            </a:r>
            <a:br>
              <a:rPr lang="en-US" altLang="ja-JP" sz="1500" dirty="0" smtClean="0">
                <a:solidFill>
                  <a:schemeClr val="bg1"/>
                </a:solidFill>
              </a:rPr>
            </a:br>
            <a:r>
              <a:rPr lang="ja-JP" altLang="ja-JP" sz="1500" dirty="0" smtClean="0">
                <a:solidFill>
                  <a:schemeClr val="bg1"/>
                </a:solidFill>
              </a:rPr>
              <a:t>再就職したいと</a:t>
            </a:r>
            <a:r>
              <a:rPr lang="ja-JP" altLang="ja-JP" sz="1500" dirty="0">
                <a:solidFill>
                  <a:schemeClr val="bg1"/>
                </a:solidFill>
              </a:rPr>
              <a:t>思ってる</a:t>
            </a:r>
            <a:endParaRPr lang="ja-JP" altLang="en-US" sz="15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983729" y="3399220"/>
            <a:ext cx="19430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600" dirty="0">
                <a:solidFill>
                  <a:schemeClr val="accent5">
                    <a:lumMod val="75000"/>
                  </a:schemeClr>
                </a:solidFill>
              </a:rPr>
              <a:t>賢くマイホーム</a:t>
            </a:r>
            <a:r>
              <a:rPr lang="ja-JP" altLang="ja-JP" sz="1600" dirty="0" smtClean="0">
                <a:solidFill>
                  <a:schemeClr val="accent5">
                    <a:lumMod val="75000"/>
                  </a:schemeClr>
                </a:solidFill>
              </a:rPr>
              <a:t>を</a:t>
            </a:r>
            <a:r>
              <a:rPr lang="en-US" altLang="ja-JP" sz="1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altLang="ja-JP" sz="1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ja-JP" altLang="ja-JP" sz="1600" dirty="0" smtClean="0">
                <a:solidFill>
                  <a:schemeClr val="accent5">
                    <a:lumMod val="75000"/>
                  </a:schemeClr>
                </a:solidFill>
              </a:rPr>
              <a:t>取得</a:t>
            </a:r>
            <a:r>
              <a:rPr lang="ja-JP" altLang="ja-JP" sz="1600" dirty="0">
                <a:solidFill>
                  <a:schemeClr val="accent5">
                    <a:lumMod val="75000"/>
                  </a:schemeClr>
                </a:solidFill>
              </a:rPr>
              <a:t>したい</a:t>
            </a:r>
            <a:endParaRPr lang="ja-JP" altLang="en-US" sz="1600" dirty="0">
              <a:solidFill>
                <a:schemeClr val="accent5">
                  <a:lumMod val="75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288056" y="3691608"/>
            <a:ext cx="18232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600" dirty="0">
                <a:solidFill>
                  <a:schemeClr val="bg1"/>
                </a:solidFill>
              </a:rPr>
              <a:t>独立開業したいと思っている</a:t>
            </a:r>
            <a:endParaRPr lang="ja-JP" altLang="en-US" sz="16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493655" y="4514925"/>
            <a:ext cx="46057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400" dirty="0"/>
              <a:t>全</a:t>
            </a:r>
            <a:r>
              <a:rPr lang="en-US" altLang="ja-JP" sz="2400" dirty="0"/>
              <a:t>8</a:t>
            </a:r>
            <a:r>
              <a:rPr lang="ja-JP" altLang="ja-JP" sz="2400" dirty="0"/>
              <a:t>回　</a:t>
            </a:r>
            <a:r>
              <a:rPr lang="en-US" altLang="ja-JP" sz="2400" dirty="0"/>
              <a:t>35,000</a:t>
            </a:r>
            <a:r>
              <a:rPr lang="ja-JP" altLang="ja-JP" sz="2400" dirty="0"/>
              <a:t>円</a:t>
            </a:r>
            <a:r>
              <a:rPr lang="ja-JP" altLang="ja-JP" sz="1400" dirty="0"/>
              <a:t>（税別）テキスト、プリント代</a:t>
            </a:r>
            <a:r>
              <a:rPr lang="ja-JP" altLang="ja-JP" sz="1400" dirty="0" smtClean="0"/>
              <a:t>込</a:t>
            </a:r>
            <a:endParaRPr lang="ja-JP" altLang="en-US" sz="1400" dirty="0"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487130" y="4991959"/>
            <a:ext cx="4224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小塚ゴシック Pro B" pitchFamily="34" charset="-128"/>
                <a:ea typeface="小塚ゴシック Pro B" pitchFamily="34" charset="-128"/>
              </a:rPr>
              <a:t>(</a:t>
            </a:r>
            <a:r>
              <a:rPr lang="ja-JP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株</a:t>
            </a:r>
            <a:r>
              <a:rPr lang="en-US" altLang="ja-JP" sz="2400" dirty="0" smtClean="0">
                <a:latin typeface="小塚ゴシック Pro B" pitchFamily="34" charset="-128"/>
                <a:ea typeface="小塚ゴシック Pro B" pitchFamily="34" charset="-128"/>
              </a:rPr>
              <a:t>)</a:t>
            </a:r>
            <a:r>
              <a:rPr lang="ja-JP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アスト </a:t>
            </a:r>
            <a:r>
              <a:rPr lang="ja-JP" altLang="en-US" sz="1400" dirty="0" smtClean="0">
                <a:latin typeface="小塚ゴシック Pro B" pitchFamily="34" charset="-128"/>
                <a:ea typeface="小塚ゴシック Pro B" pitchFamily="34" charset="-128"/>
              </a:rPr>
              <a:t>四日市市中浜田町</a:t>
            </a:r>
            <a:r>
              <a:rPr lang="en-US" altLang="ja-JP" sz="1400" dirty="0" smtClean="0">
                <a:latin typeface="小塚ゴシック Pro B" pitchFamily="34" charset="-128"/>
                <a:ea typeface="小塚ゴシック Pro B" pitchFamily="34" charset="-128"/>
              </a:rPr>
              <a:t>3-22</a:t>
            </a:r>
            <a:r>
              <a:rPr lang="ja-JP" altLang="en-US" sz="1400" dirty="0" smtClean="0">
                <a:latin typeface="小塚ゴシック Pro B" pitchFamily="34" charset="-128"/>
                <a:ea typeface="小塚ゴシック Pro B" pitchFamily="34" charset="-128"/>
              </a:rPr>
              <a:t>水谷ビル</a:t>
            </a:r>
            <a:r>
              <a:rPr lang="en-US" altLang="ja-JP" sz="1400" dirty="0" smtClean="0">
                <a:latin typeface="小塚ゴシック Pro B" pitchFamily="34" charset="-128"/>
                <a:ea typeface="小塚ゴシック Pro B" pitchFamily="34" charset="-128"/>
              </a:rPr>
              <a:t>2</a:t>
            </a:r>
            <a:r>
              <a:rPr lang="ja-JP" altLang="en-US" sz="1400" dirty="0" smtClean="0">
                <a:latin typeface="小塚ゴシック Pro B" pitchFamily="34" charset="-128"/>
                <a:ea typeface="小塚ゴシック Pro B" pitchFamily="34" charset="-128"/>
              </a:rPr>
              <a:t>Ｆ</a:t>
            </a:r>
            <a:endParaRPr lang="ja-JP" altLang="en-US" sz="2400" dirty="0"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561890" y="5453624"/>
            <a:ext cx="21707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株式会社アスト</a:t>
            </a:r>
            <a:endParaRPr lang="ja-JP" altLang="en-US" sz="2400" dirty="0"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627907" y="9055968"/>
            <a:ext cx="4381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chemeClr val="accent5">
                    <a:lumMod val="50000"/>
                  </a:schemeClr>
                </a:solidFill>
              </a:rPr>
              <a:t>受講申し込み、お問い合わせは下記よりお願いします</a:t>
            </a:r>
            <a:endParaRPr lang="ja-JP" altLang="en-US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494893" y="9584846"/>
            <a:ext cx="32806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http</a:t>
            </a:r>
            <a:r>
              <a:rPr lang="en-US" altLang="ja-JP" sz="2000" dirty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://</a:t>
            </a:r>
            <a:r>
              <a:rPr lang="en-US" altLang="ja-JP" sz="2000" dirty="0" smtClean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www.asut.jp</a:t>
            </a:r>
          </a:p>
          <a:p>
            <a:endParaRPr lang="en-US" altLang="ja-JP" sz="2000" dirty="0" smtClean="0">
              <a:solidFill>
                <a:schemeClr val="bg1"/>
              </a:solidFill>
              <a:latin typeface="小塚ゴシック Pro H" pitchFamily="34" charset="-128"/>
              <a:ea typeface="小塚ゴシック Pro H" pitchFamily="34" charset="-128"/>
            </a:endParaRPr>
          </a:p>
          <a:p>
            <a:endParaRPr lang="ja-JP" altLang="en-US" sz="2000" dirty="0">
              <a:solidFill>
                <a:schemeClr val="bg1"/>
              </a:solidFill>
              <a:latin typeface="小塚ゴシック Pro H" pitchFamily="34" charset="-128"/>
              <a:ea typeface="小塚ゴシック Pro H" pitchFamily="34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033735" y="9933998"/>
            <a:ext cx="38101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※</a:t>
            </a:r>
            <a:r>
              <a:rPr lang="ja-JP" altLang="en-US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お電話に受付は平日の</a:t>
            </a:r>
            <a:r>
              <a:rPr lang="en-US" altLang="ja-JP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9</a:t>
            </a:r>
            <a:r>
              <a:rPr lang="ja-JP" altLang="en-US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：</a:t>
            </a:r>
            <a:r>
              <a:rPr lang="en-US" altLang="ja-JP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00</a:t>
            </a:r>
            <a:r>
              <a:rPr lang="ja-JP" altLang="en-US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～</a:t>
            </a:r>
            <a:r>
              <a:rPr lang="en-US" altLang="ja-JP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17</a:t>
            </a:r>
            <a:r>
              <a:rPr lang="ja-JP" altLang="en-US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：</a:t>
            </a:r>
            <a:r>
              <a:rPr lang="en-US" altLang="ja-JP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00</a:t>
            </a:r>
            <a:r>
              <a:rPr lang="ja-JP" altLang="en-US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になります。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836176" y="10201446"/>
            <a:ext cx="3560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株式</a:t>
            </a:r>
            <a:r>
              <a:rPr lang="ja-JP" altLang="en-US" sz="24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会社アスト　</a:t>
            </a:r>
            <a:r>
              <a:rPr lang="ja-JP" altLang="en-US" sz="16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担当なるかわ</a:t>
            </a:r>
            <a:endParaRPr lang="ja-JP" altLang="en-US" sz="16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94906" y="4076328"/>
            <a:ext cx="697628" cy="40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日程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683209" y="4976590"/>
            <a:ext cx="697628" cy="4010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会場</a:t>
            </a:r>
            <a:endParaRPr lang="ja-JP" altLang="en-US" sz="20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92215" y="5453624"/>
            <a:ext cx="697628" cy="4010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主催</a:t>
            </a:r>
            <a:endParaRPr lang="ja-JP" altLang="en-US" sz="20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1261" y="7472941"/>
            <a:ext cx="965458" cy="40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第</a:t>
            </a:r>
            <a:r>
              <a:rPr lang="en-US" altLang="ja-JP" sz="20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1</a:t>
            </a:r>
            <a:r>
              <a:rPr lang="ja-JP" altLang="en-US" sz="20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部</a:t>
            </a:r>
            <a:endParaRPr lang="ja-JP" altLang="en-US" sz="20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91261" y="8225808"/>
            <a:ext cx="965458" cy="40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第</a:t>
            </a:r>
            <a:r>
              <a:rPr lang="en-US" altLang="ja-JP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2</a:t>
            </a:r>
            <a:r>
              <a:rPr lang="ja-JP" altLang="en-US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部</a:t>
            </a:r>
            <a:endParaRPr lang="ja-JP" altLang="en-US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462123" y="7351267"/>
            <a:ext cx="4067449" cy="40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小塚ゴシック Pro B" pitchFamily="34" charset="-128"/>
                <a:ea typeface="小塚ゴシック Pro B" pitchFamily="34" charset="-128"/>
              </a:rPr>
              <a:t>保険の基礎知識と医療費について</a:t>
            </a:r>
            <a:endParaRPr lang="ja-JP" altLang="en-US" dirty="0"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462123" y="7670248"/>
            <a:ext cx="1896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800" dirty="0">
                <a:latin typeface="小塚ゴシック Pr6N B" pitchFamily="34" charset="-128"/>
                <a:ea typeface="小塚ゴシック Pr6N B" pitchFamily="34" charset="-128"/>
              </a:rPr>
              <a:t>13</a:t>
            </a:r>
            <a:r>
              <a:rPr lang="zh-TW" altLang="en-US" sz="1800" dirty="0">
                <a:latin typeface="小塚ゴシック Pr6N B" pitchFamily="34" charset="-128"/>
                <a:ea typeface="小塚ゴシック Pr6N B" pitchFamily="34" charset="-128"/>
              </a:rPr>
              <a:t>時～</a:t>
            </a:r>
            <a:r>
              <a:rPr lang="en-US" altLang="zh-TW" sz="1800" dirty="0">
                <a:latin typeface="小塚ゴシック Pr6N B" pitchFamily="34" charset="-128"/>
                <a:ea typeface="小塚ゴシック Pr6N B" pitchFamily="34" charset="-128"/>
              </a:rPr>
              <a:t>14</a:t>
            </a:r>
            <a:r>
              <a:rPr lang="zh-TW" altLang="en-US" sz="1800" dirty="0">
                <a:latin typeface="小塚ゴシック Pr6N B" pitchFamily="34" charset="-128"/>
                <a:ea typeface="小塚ゴシック Pr6N B" pitchFamily="34" charset="-128"/>
              </a:rPr>
              <a:t>時</a:t>
            </a:r>
            <a:r>
              <a:rPr lang="en-US" altLang="zh-TW" sz="1800" dirty="0">
                <a:latin typeface="小塚ゴシック Pr6N B" pitchFamily="34" charset="-128"/>
                <a:ea typeface="小塚ゴシック Pr6N B" pitchFamily="34" charset="-128"/>
              </a:rPr>
              <a:t>30</a:t>
            </a:r>
            <a:r>
              <a:rPr lang="zh-TW" altLang="en-US" sz="1800" dirty="0">
                <a:latin typeface="小塚ゴシック Pr6N B" pitchFamily="34" charset="-128"/>
                <a:ea typeface="小塚ゴシック Pr6N B" pitchFamily="34" charset="-128"/>
              </a:rPr>
              <a:t>分</a:t>
            </a:r>
            <a:endParaRPr lang="ja-JP" altLang="en-US" sz="1800" dirty="0">
              <a:latin typeface="小塚ゴシック Pr6N B" pitchFamily="34" charset="-128"/>
              <a:ea typeface="小塚ゴシック Pr6N B" pitchFamily="34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371620" y="7716414"/>
            <a:ext cx="466794" cy="2616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小塚ゴシック Pr6N B" pitchFamily="34" charset="-128"/>
                <a:ea typeface="小塚ゴシック Pr6N B" pitchFamily="34" charset="-128"/>
              </a:rPr>
              <a:t>講師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3838414" y="7700883"/>
            <a:ext cx="2560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dirty="0">
                <a:latin typeface="小塚ゴシック Pro B" pitchFamily="34" charset="-128"/>
                <a:ea typeface="小塚ゴシック Pro B" pitchFamily="34" charset="-128"/>
              </a:rPr>
              <a:t>鈴木　</a:t>
            </a:r>
            <a:r>
              <a:rPr lang="ja-JP" altLang="en-US" sz="1800" dirty="0" smtClean="0">
                <a:latin typeface="小塚ゴシック Pro B" pitchFamily="34" charset="-128"/>
                <a:ea typeface="小塚ゴシック Pro B" pitchFamily="34" charset="-128"/>
              </a:rPr>
              <a:t>健太</a:t>
            </a:r>
            <a:r>
              <a:rPr lang="en-US" altLang="ja-JP" sz="1100" dirty="0" smtClean="0">
                <a:latin typeface="小塚ゴシック Pro B" pitchFamily="34" charset="-128"/>
                <a:ea typeface="小塚ゴシック Pro B" pitchFamily="34" charset="-128"/>
              </a:rPr>
              <a:t>(</a:t>
            </a:r>
            <a:r>
              <a:rPr lang="ja-JP" altLang="en-US" sz="1100" dirty="0" smtClean="0">
                <a:latin typeface="小塚ゴシック Pro B" pitchFamily="34" charset="-128"/>
                <a:ea typeface="小塚ゴシック Pro B" pitchFamily="34" charset="-128"/>
              </a:rPr>
              <a:t>ライフプランナー</a:t>
            </a:r>
            <a:r>
              <a:rPr lang="en-US" altLang="ja-JP" sz="1100" dirty="0">
                <a:latin typeface="小塚ゴシック Pro B" pitchFamily="34" charset="-128"/>
                <a:ea typeface="小塚ゴシック Pro B" pitchFamily="34" charset="-128"/>
              </a:rPr>
              <a:t>)</a:t>
            </a:r>
            <a:endParaRPr lang="ja-JP" altLang="en-US" sz="1100" dirty="0"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493655" y="8085981"/>
            <a:ext cx="1475084" cy="401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小塚ゴシック Pro B" pitchFamily="34" charset="-128"/>
                <a:ea typeface="小塚ゴシック Pro B" pitchFamily="34" charset="-128"/>
              </a:rPr>
              <a:t>個別相談会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487603" y="8454742"/>
            <a:ext cx="559095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500" dirty="0">
                <a:latin typeface="小塚ゴシック Pro B" pitchFamily="34" charset="-128"/>
                <a:ea typeface="小塚ゴシック Pro B" pitchFamily="34" charset="-128"/>
              </a:rPr>
              <a:t>14</a:t>
            </a:r>
            <a:r>
              <a:rPr lang="ja-JP" altLang="en-US" sz="1500" dirty="0">
                <a:latin typeface="小塚ゴシック Pro B" pitchFamily="34" charset="-128"/>
                <a:ea typeface="小塚ゴシック Pro B" pitchFamily="34" charset="-128"/>
              </a:rPr>
              <a:t>時</a:t>
            </a:r>
            <a:r>
              <a:rPr lang="en-US" altLang="ja-JP" sz="1500" dirty="0">
                <a:latin typeface="小塚ゴシック Pro B" pitchFamily="34" charset="-128"/>
                <a:ea typeface="小塚ゴシック Pro B" pitchFamily="34" charset="-128"/>
              </a:rPr>
              <a:t>30</a:t>
            </a:r>
            <a:r>
              <a:rPr lang="ja-JP" altLang="en-US" sz="1500" dirty="0">
                <a:latin typeface="小塚ゴシック Pro B" pitchFamily="34" charset="-128"/>
                <a:ea typeface="小塚ゴシック Pro B" pitchFamily="34" charset="-128"/>
              </a:rPr>
              <a:t>分～</a:t>
            </a:r>
            <a:r>
              <a:rPr lang="en-US" altLang="ja-JP" sz="1500" dirty="0">
                <a:latin typeface="小塚ゴシック Pro B" pitchFamily="34" charset="-128"/>
                <a:ea typeface="小塚ゴシック Pro B" pitchFamily="34" charset="-128"/>
              </a:rPr>
              <a:t>16</a:t>
            </a:r>
            <a:r>
              <a:rPr lang="ja-JP" altLang="en-US" sz="1500" dirty="0" smtClean="0">
                <a:latin typeface="小塚ゴシック Pro B" pitchFamily="34" charset="-128"/>
                <a:ea typeface="小塚ゴシック Pro B" pitchFamily="34" charset="-128"/>
              </a:rPr>
              <a:t>時  専門</a:t>
            </a:r>
            <a:r>
              <a:rPr lang="ja-JP" altLang="en-US" sz="1500" dirty="0">
                <a:latin typeface="小塚ゴシック Pro B" pitchFamily="34" charset="-128"/>
                <a:ea typeface="小塚ゴシック Pro B" pitchFamily="34" charset="-128"/>
              </a:rPr>
              <a:t>のアドバイザーが個別に対応いたします。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650302" y="9444907"/>
            <a:ext cx="68159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400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TEL</a:t>
            </a:r>
            <a:endParaRPr lang="ja-JP" altLang="en-US" sz="2400" dirty="0">
              <a:solidFill>
                <a:schemeClr val="accent5">
                  <a:lumMod val="50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458025" y="9414887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059-350-8618</a:t>
            </a:r>
            <a:endParaRPr lang="ja-JP" altLang="en-US" sz="3600" dirty="0">
              <a:solidFill>
                <a:schemeClr val="bg1"/>
              </a:solidFill>
              <a:latin typeface="小塚ゴシック Pro H" pitchFamily="34" charset="-128"/>
              <a:ea typeface="小塚ゴシック Pro H" pitchFamily="34" charset="-128"/>
            </a:endParaRPr>
          </a:p>
        </p:txBody>
      </p:sp>
      <p:pic>
        <p:nvPicPr>
          <p:cNvPr id="18" name="Picture 2" descr="C:\Users\TSUKAMOTO\Desktop\アスクル\セミナー\赤丸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545" y="4461214"/>
            <a:ext cx="1621613" cy="14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正方形/長方形 23"/>
          <p:cNvSpPr/>
          <p:nvPr/>
        </p:nvSpPr>
        <p:spPr>
          <a:xfrm>
            <a:off x="5995928" y="4777578"/>
            <a:ext cx="11721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dirty="0" smtClean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８</a:t>
            </a:r>
            <a:r>
              <a:rPr lang="ja-JP" altLang="en-US" sz="1800" dirty="0" smtClean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名様</a:t>
            </a:r>
            <a:endParaRPr lang="ja-JP" altLang="en-US" sz="1800" dirty="0">
              <a:solidFill>
                <a:schemeClr val="bg1"/>
              </a:solidFill>
              <a:latin typeface="小塚ゴシック Pro H" pitchFamily="34" charset="-128"/>
              <a:ea typeface="小塚ゴシック Pro H" pitchFamily="34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314063" y="4566357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先着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5977647" y="7242518"/>
            <a:ext cx="1426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ご家族同伴も</a:t>
            </a:r>
          </a:p>
          <a:p>
            <a:pPr algn="ctr"/>
            <a:r>
              <a:rPr lang="ja-JP" altLang="en-US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歓迎します。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682825"/>
              </p:ext>
            </p:extLst>
          </p:nvPr>
        </p:nvGraphicFramePr>
        <p:xfrm>
          <a:off x="693683" y="5990896"/>
          <a:ext cx="6672707" cy="280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577"/>
                <a:gridCol w="1139878"/>
                <a:gridCol w="4686252"/>
              </a:tblGrid>
              <a:tr h="306134">
                <a:tc>
                  <a:txBody>
                    <a:bodyPr/>
                    <a:lstStyle/>
                    <a:p>
                      <a:r>
                        <a:rPr lang="ja-JP" altLang="en-US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第１回</a:t>
                      </a:r>
                      <a:endParaRPr lang="ja-JP" altLang="en-US" b="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１０月２７日</a:t>
                      </a:r>
                      <a:endParaRPr kumimoji="1" lang="ja-JP" altLang="en-US" b="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531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オリエンテーション、　ライフプランニングと資金計画</a:t>
                      </a:r>
                      <a:endParaRPr kumimoji="1" lang="ja-JP" alt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1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第２回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１１月１０日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531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生命保険・損害保険のしくみ</a:t>
                      </a:r>
                      <a:endParaRPr kumimoji="1" lang="ja-JP" alt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1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第３回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１１月１７日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531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金融商品、資産運用</a:t>
                      </a:r>
                      <a:endParaRPr kumimoji="1" lang="ja-JP" alt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1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第４回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１１月２４日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531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所得税、税金控除など</a:t>
                      </a:r>
                      <a:endParaRPr kumimoji="1" lang="ja-JP" alt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6793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第５回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１２月１日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531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不動産活用、不動産にかかる税金</a:t>
                      </a:r>
                      <a:endParaRPr kumimoji="1" lang="ja-JP" alt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1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第６回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１２月１５日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531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相続のしくみ、贈与税、相続税</a:t>
                      </a:r>
                      <a:endParaRPr kumimoji="1" lang="ja-JP" alt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1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第７回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１２月２２日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531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まとめ、実技試験対策</a:t>
                      </a:r>
                      <a:endParaRPr kumimoji="1" lang="ja-JP" alt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1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第８回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１月１２日</a:t>
                      </a:r>
                      <a:endParaRPr kumimoji="1" lang="ja-JP" alt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531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試験直前対策講座</a:t>
                      </a:r>
                      <a:endParaRPr kumimoji="1" lang="ja-JP" altLang="en-US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6" name="Picture 9" descr="C:\Users\TSUKAMOTO\Desktop\アスクル\セミナー\青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41" y="3322149"/>
            <a:ext cx="2120900" cy="68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正方形/長方形 46"/>
          <p:cNvSpPr/>
          <p:nvPr/>
        </p:nvSpPr>
        <p:spPr>
          <a:xfrm>
            <a:off x="5326899" y="3337387"/>
            <a:ext cx="18232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600" dirty="0">
                <a:solidFill>
                  <a:schemeClr val="bg1"/>
                </a:solidFill>
              </a:rPr>
              <a:t>独立開業したいと思っている</a:t>
            </a:r>
            <a:endParaRPr lang="ja-JP" altLang="en-US" sz="16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00397" y="4591849"/>
            <a:ext cx="723275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受講料</a:t>
            </a:r>
            <a:endParaRPr lang="ja-JP" altLang="en-US" sz="14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627907" y="4053260"/>
            <a:ext cx="53463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平成</a:t>
            </a:r>
            <a:r>
              <a:rPr lang="en-US" altLang="ja-JP" sz="2400" b="1" dirty="0" smtClean="0"/>
              <a:t>27</a:t>
            </a:r>
            <a:r>
              <a:rPr lang="ja-JP" altLang="en-US" sz="2400" dirty="0" smtClean="0"/>
              <a:t>年</a:t>
            </a:r>
            <a:r>
              <a:rPr lang="en-US" altLang="ja-JP" sz="2400" b="1" dirty="0" smtClean="0"/>
              <a:t>10</a:t>
            </a:r>
            <a:r>
              <a:rPr lang="ja-JP" altLang="en-US" sz="2400" dirty="0" smtClean="0"/>
              <a:t>月開講　全８回講座　</a:t>
            </a:r>
            <a:r>
              <a:rPr lang="ja-JP" altLang="ja-JP" sz="1400" dirty="0" smtClean="0"/>
              <a:t>（</a:t>
            </a:r>
            <a:r>
              <a:rPr lang="ja-JP" altLang="en-US" sz="1400" dirty="0" smtClean="0"/>
              <a:t>補講あり</a:t>
            </a:r>
            <a:r>
              <a:rPr lang="ja-JP" altLang="ja-JP" sz="1400" dirty="0" smtClean="0"/>
              <a:t>）</a:t>
            </a:r>
            <a:endParaRPr lang="ja-JP" altLang="en-US" sz="1400" dirty="0">
              <a:latin typeface="小塚ゴシック Pro B" pitchFamily="34" charset="-128"/>
              <a:ea typeface="小塚ゴシック Pro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234</Words>
  <Application>Microsoft Office PowerPoint</Application>
  <PresentationFormat>ユーザー設定</PresentationFormat>
  <Paragraphs>61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11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2015-09-01T03:17:24Z</dcterms:modified>
</cp:coreProperties>
</file>